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71" r:id="rId5"/>
    <p:sldId id="261" r:id="rId6"/>
    <p:sldId id="276" r:id="rId7"/>
    <p:sldId id="280" r:id="rId8"/>
    <p:sldId id="263" r:id="rId9"/>
    <p:sldId id="269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806C3-4EEB-4E78-8A92-76F0479A3D3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C54771-181D-4AD1-8E52-9A381C63F5D3}">
      <dgm:prSet phldrT="[Text]" custT="1"/>
      <dgm:spPr/>
      <dgm:t>
        <a:bodyPr/>
        <a:lstStyle/>
        <a:p>
          <a:endParaRPr lang="en-US" sz="800" dirty="0"/>
        </a:p>
      </dgm:t>
    </dgm:pt>
    <dgm:pt modelId="{A6829701-BDFD-4736-8221-2106DBC7B80E}" type="parTrans" cxnId="{609C125F-4EAD-460D-A7E3-AD8B00D214EA}">
      <dgm:prSet/>
      <dgm:spPr/>
      <dgm:t>
        <a:bodyPr/>
        <a:lstStyle/>
        <a:p>
          <a:endParaRPr lang="en-US"/>
        </a:p>
      </dgm:t>
    </dgm:pt>
    <dgm:pt modelId="{1A990D78-18FC-4F65-92F2-64B14CFC8B5A}" type="sibTrans" cxnId="{609C125F-4EAD-460D-A7E3-AD8B00D214EA}">
      <dgm:prSet/>
      <dgm:spPr/>
      <dgm:t>
        <a:bodyPr/>
        <a:lstStyle/>
        <a:p>
          <a:endParaRPr lang="en-US"/>
        </a:p>
      </dgm:t>
    </dgm:pt>
    <dgm:pt modelId="{54E9A416-62A5-4A46-8DD2-88EFC8D6E100}">
      <dgm:prSet phldrT="[Text]" custT="1"/>
      <dgm:spPr/>
      <dgm:t>
        <a:bodyPr/>
        <a:lstStyle/>
        <a:p>
          <a:endParaRPr lang="en-US" sz="800" dirty="0"/>
        </a:p>
      </dgm:t>
    </dgm:pt>
    <dgm:pt modelId="{F42084CE-A2E5-4F85-ABC8-BA69934CB9FC}" type="parTrans" cxnId="{789E41FC-B69B-4FCC-B4EA-1ECCD4AB1A4A}">
      <dgm:prSet/>
      <dgm:spPr/>
      <dgm:t>
        <a:bodyPr/>
        <a:lstStyle/>
        <a:p>
          <a:endParaRPr lang="en-US"/>
        </a:p>
      </dgm:t>
    </dgm:pt>
    <dgm:pt modelId="{7C34B553-CC13-47D8-B701-B0CE86972AEE}" type="sibTrans" cxnId="{789E41FC-B69B-4FCC-B4EA-1ECCD4AB1A4A}">
      <dgm:prSet/>
      <dgm:spPr/>
      <dgm:t>
        <a:bodyPr/>
        <a:lstStyle/>
        <a:p>
          <a:endParaRPr lang="en-US"/>
        </a:p>
      </dgm:t>
    </dgm:pt>
    <dgm:pt modelId="{482ABA7C-D5E1-4780-82DF-AB7DD9AC6742}" type="pres">
      <dgm:prSet presAssocID="{52F806C3-4EEB-4E78-8A92-76F0479A3D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0A90F1-6C34-42D9-B3FA-008BE19136CA}" type="pres">
      <dgm:prSet presAssocID="{52F806C3-4EEB-4E78-8A92-76F0479A3D3C}" presName="divider" presStyleLbl="fgShp" presStyleIdx="0" presStyleCnt="1" custAng="20012318" custScaleX="100000" custScaleY="167334" custLinFactNeighborX="-1595" custLinFactNeighborY="4959"/>
      <dgm:spPr/>
    </dgm:pt>
    <dgm:pt modelId="{BF56D946-420A-411D-8D7D-BF988ADB8647}" type="pres">
      <dgm:prSet presAssocID="{4FC54771-181D-4AD1-8E52-9A381C63F5D3}" presName="downArrow" presStyleLbl="node1" presStyleIdx="0" presStyleCnt="2" custAng="20934862" custScaleX="146612" custScaleY="82592" custLinFactNeighborX="1146" custLinFactNeighborY="-2570"/>
      <dgm:spPr>
        <a:prstGeom prst="roundRect">
          <a:avLst/>
        </a:prstGeom>
      </dgm:spPr>
    </dgm:pt>
    <dgm:pt modelId="{B73E840E-4BF9-40B5-A7A6-120111D1B42E}" type="pres">
      <dgm:prSet presAssocID="{4FC54771-181D-4AD1-8E52-9A381C63F5D3}" presName="downArrowText" presStyleLbl="revTx" presStyleIdx="0" presStyleCnt="2" custScaleX="67654" custScaleY="20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3442C5-E034-42E1-9C4F-A0BC0C162F43}" type="pres">
      <dgm:prSet presAssocID="{54E9A416-62A5-4A46-8DD2-88EFC8D6E100}" presName="upArrow" presStyleLbl="node1" presStyleIdx="1" presStyleCnt="2" custAng="20802959" custScaleX="15245" custScaleY="180598"/>
      <dgm:spPr/>
      <dgm:t>
        <a:bodyPr/>
        <a:lstStyle/>
        <a:p>
          <a:endParaRPr lang="en-US"/>
        </a:p>
      </dgm:t>
    </dgm:pt>
    <dgm:pt modelId="{10D0C2A6-BC4E-47CC-AAD3-A63C37D8D10E}" type="pres">
      <dgm:prSet presAssocID="{54E9A416-62A5-4A46-8DD2-88EFC8D6E10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9E41FC-B69B-4FCC-B4EA-1ECCD4AB1A4A}" srcId="{52F806C3-4EEB-4E78-8A92-76F0479A3D3C}" destId="{54E9A416-62A5-4A46-8DD2-88EFC8D6E100}" srcOrd="1" destOrd="0" parTransId="{F42084CE-A2E5-4F85-ABC8-BA69934CB9FC}" sibTransId="{7C34B553-CC13-47D8-B701-B0CE86972AEE}"/>
    <dgm:cxn modelId="{609C125F-4EAD-460D-A7E3-AD8B00D214EA}" srcId="{52F806C3-4EEB-4E78-8A92-76F0479A3D3C}" destId="{4FC54771-181D-4AD1-8E52-9A381C63F5D3}" srcOrd="0" destOrd="0" parTransId="{A6829701-BDFD-4736-8221-2106DBC7B80E}" sibTransId="{1A990D78-18FC-4F65-92F2-64B14CFC8B5A}"/>
    <dgm:cxn modelId="{8965EF2A-4077-4710-B972-FEF5248F0A58}" type="presOf" srcId="{54E9A416-62A5-4A46-8DD2-88EFC8D6E100}" destId="{10D0C2A6-BC4E-47CC-AAD3-A63C37D8D10E}" srcOrd="0" destOrd="0" presId="urn:microsoft.com/office/officeart/2005/8/layout/arrow3"/>
    <dgm:cxn modelId="{AE326061-BC56-430A-8779-C3ABF7C850AC}" type="presOf" srcId="{52F806C3-4EEB-4E78-8A92-76F0479A3D3C}" destId="{482ABA7C-D5E1-4780-82DF-AB7DD9AC6742}" srcOrd="0" destOrd="0" presId="urn:microsoft.com/office/officeart/2005/8/layout/arrow3"/>
    <dgm:cxn modelId="{650D168F-2605-43A2-8E2E-3EE647B8C39C}" type="presOf" srcId="{4FC54771-181D-4AD1-8E52-9A381C63F5D3}" destId="{B73E840E-4BF9-40B5-A7A6-120111D1B42E}" srcOrd="0" destOrd="0" presId="urn:microsoft.com/office/officeart/2005/8/layout/arrow3"/>
    <dgm:cxn modelId="{A86A7F50-8885-41C0-BFB6-108B06B23CEC}" type="presParOf" srcId="{482ABA7C-D5E1-4780-82DF-AB7DD9AC6742}" destId="{700A90F1-6C34-42D9-B3FA-008BE19136CA}" srcOrd="0" destOrd="0" presId="urn:microsoft.com/office/officeart/2005/8/layout/arrow3"/>
    <dgm:cxn modelId="{2EB6781B-0201-4224-B2C1-D634CF171376}" type="presParOf" srcId="{482ABA7C-D5E1-4780-82DF-AB7DD9AC6742}" destId="{BF56D946-420A-411D-8D7D-BF988ADB8647}" srcOrd="1" destOrd="0" presId="urn:microsoft.com/office/officeart/2005/8/layout/arrow3"/>
    <dgm:cxn modelId="{3C1DFAEA-7E16-4FDF-81A3-DBF97B89089E}" type="presParOf" srcId="{482ABA7C-D5E1-4780-82DF-AB7DD9AC6742}" destId="{B73E840E-4BF9-40B5-A7A6-120111D1B42E}" srcOrd="2" destOrd="0" presId="urn:microsoft.com/office/officeart/2005/8/layout/arrow3"/>
    <dgm:cxn modelId="{91C94891-F70A-4091-873A-4EFC83EBA698}" type="presParOf" srcId="{482ABA7C-D5E1-4780-82DF-AB7DD9AC6742}" destId="{173442C5-E034-42E1-9C4F-A0BC0C162F43}" srcOrd="3" destOrd="0" presId="urn:microsoft.com/office/officeart/2005/8/layout/arrow3"/>
    <dgm:cxn modelId="{DF7848C4-312E-4B36-962F-2954E8D99E96}" type="presParOf" srcId="{482ABA7C-D5E1-4780-82DF-AB7DD9AC6742}" destId="{10D0C2A6-BC4E-47CC-AAD3-A63C37D8D10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8766F-99DE-4628-B48E-016EE2A399D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5A36-AD59-4D74-A828-D101F5C05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3E61-C9A6-4174-B90F-2D2631412293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5E5C-A28E-4CE1-8807-AE841FBC6F76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28F2-56DA-4093-AA4B-E1C2E7A399FB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9124-F2D8-4C9F-AF83-342C1FC16D32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34F1-2D09-482B-AB4C-8821411A9593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5A5A-749A-444F-A8C9-6D6E4EF2DACD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2449-4482-42A4-AEE3-C6F9174E8B9C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5C8A-1B09-417F-AAB9-23E9202DDEB2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1543-A1ED-42F7-A234-E818BCB70FEF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9A11-EEBC-4CB6-A477-4A59FDAD0CFD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A7EF-E3E3-48A8-84DD-25321531929E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6E1B9-8D4E-40F3-AC78-F10EB45F1F30}" type="datetime1">
              <a:rPr lang="en-US" smtClean="0"/>
              <a:pPr/>
              <a:t>10/4/2021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A2C32E-CF59-4A54-B82F-71CEC56F36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cschmidt@ecologi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2514600"/>
            <a:ext cx="8305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4900" b="1" dirty="0" smtClean="0">
                <a:solidFill>
                  <a:srgbClr val="FFFF00"/>
                </a:solidFill>
                <a:effectLst/>
              </a:rPr>
              <a:t>“</a:t>
            </a:r>
            <a:r>
              <a:rPr lang="en-US" sz="4900" b="1" dirty="0" smtClean="0">
                <a:solidFill>
                  <a:srgbClr val="FFFF00"/>
                </a:solidFill>
              </a:rPr>
              <a:t>Vulnerable Groups” in ISO 26000</a:t>
            </a:r>
            <a:r>
              <a:rPr lang="en-US" sz="4900" dirty="0" smtClean="0">
                <a:solidFill>
                  <a:srgbClr val="FFFF00"/>
                </a:solidFill>
              </a:rPr>
              <a:t/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“</a:t>
            </a:r>
            <a:r>
              <a:rPr lang="en-US" sz="4800" dirty="0" smtClean="0">
                <a:solidFill>
                  <a:srgbClr val="FFFF00"/>
                </a:solidFill>
              </a:rPr>
              <a:t> ISO 26000   </a:t>
            </a:r>
            <a:r>
              <a:rPr lang="ar-AE" sz="4800" dirty="0" smtClean="0">
                <a:solidFill>
                  <a:srgbClr val="FFFF00"/>
                </a:solidFill>
              </a:rPr>
              <a:t>الفئات الضعيفة في</a:t>
            </a:r>
            <a:r>
              <a:rPr lang="en-US" sz="4800" dirty="0" smtClean="0">
                <a:solidFill>
                  <a:srgbClr val="FFFF00"/>
                </a:solidFill>
              </a:rPr>
              <a:t>”</a:t>
            </a:r>
            <a:endParaRPr lang="en-US" sz="49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8534400" cy="1981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Carolyn Schmidt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	Secretary,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ISO </a:t>
            </a:r>
            <a:r>
              <a:rPr lang="en-US" dirty="0">
                <a:solidFill>
                  <a:srgbClr val="002060"/>
                </a:solidFill>
              </a:rPr>
              <a:t>26000 </a:t>
            </a:r>
            <a:r>
              <a:rPr lang="en-US" dirty="0" smtClean="0">
                <a:solidFill>
                  <a:srgbClr val="002060"/>
                </a:solidFill>
              </a:rPr>
              <a:t>Stakeholders Global Network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	Program Director, ECOLOGIA (Vermont, USA)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6096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</a:t>
            </a:r>
            <a:r>
              <a:rPr lang="en-US" sz="2400" b="1" dirty="0"/>
              <a:t>  </a:t>
            </a:r>
            <a:r>
              <a:rPr lang="en-US" sz="2400" b="1" dirty="0" smtClean="0"/>
              <a:t>NGO Global Dialogue   -  ISO 26000 SGN   - 29 Sept 2021</a:t>
            </a:r>
          </a:p>
          <a:p>
            <a:endParaRPr lang="en-US" sz="2400" b="1" dirty="0"/>
          </a:p>
          <a:p>
            <a:r>
              <a:rPr lang="en-US" sz="2400" b="1" dirty="0" smtClean="0"/>
              <a:t>Impacts of the Covid-19 pandemic on vulnerable groups </a:t>
            </a:r>
          </a:p>
          <a:p>
            <a:r>
              <a:rPr lang="en-US" sz="2400" b="1" dirty="0" smtClean="0"/>
              <a:t>(people and other living beings in our shared environment) 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 conclusion….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ISO 26000 provides global consensus guidance -pathways for:</a:t>
            </a:r>
          </a:p>
          <a:p>
            <a:pPr>
              <a:buNone/>
            </a:pPr>
            <a:r>
              <a:rPr lang="en-US" dirty="0" smtClean="0"/>
              <a:t>1) identifying vulnerable groups – people and our non-human relatives in our shared environment </a:t>
            </a:r>
          </a:p>
          <a:p>
            <a:pPr>
              <a:buNone/>
            </a:pPr>
            <a:r>
              <a:rPr lang="en-US" dirty="0" smtClean="0"/>
              <a:t>2) NGOs and other spokespeople to speak and act in support of those vulnerable groups</a:t>
            </a:r>
          </a:p>
          <a:p>
            <a:pPr>
              <a:buNone/>
            </a:pPr>
            <a:r>
              <a:rPr lang="en-US" dirty="0" smtClean="0"/>
              <a:t>3) calling on organizations with power, to act to protect vulnerable groups and to seek remedies for damages to them</a:t>
            </a:r>
          </a:p>
          <a:p>
            <a:pPr>
              <a:buNone/>
            </a:pPr>
            <a:r>
              <a:rPr lang="en-US" dirty="0" smtClean="0"/>
              <a:t>4) gradually creating new international norms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ar-AE" sz="8000" dirty="0" smtClean="0">
                <a:solidFill>
                  <a:schemeClr val="tx2">
                    <a:lumMod val="75000"/>
                  </a:schemeClr>
                </a:solidFill>
              </a:rPr>
              <a:t>شكرا جزيلا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800" dirty="0" smtClean="0"/>
              <a:t>Thank you very much                  </a:t>
            </a:r>
            <a:r>
              <a:rPr lang="ar-AE" sz="4600" dirty="0" smtClean="0">
                <a:solidFill>
                  <a:schemeClr val="tx2">
                    <a:lumMod val="75000"/>
                  </a:schemeClr>
                </a:solidFill>
              </a:rPr>
              <a:t>شكرا جزيلا</a:t>
            </a:r>
            <a:endParaRPr lang="en-US" sz="4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800" dirty="0" smtClean="0"/>
              <a:t>(</a:t>
            </a:r>
            <a:r>
              <a:rPr lang="en-US" sz="3800" dirty="0" err="1" smtClean="0"/>
              <a:t>shukran</a:t>
            </a:r>
            <a:r>
              <a:rPr lang="en-US" sz="3800" dirty="0" smtClean="0"/>
              <a:t> </a:t>
            </a:r>
            <a:r>
              <a:rPr lang="en-US" sz="3800" dirty="0" err="1" smtClean="0"/>
              <a:t>jazilan</a:t>
            </a:r>
            <a:r>
              <a:rPr lang="en-US" sz="3800" dirty="0" smtClean="0"/>
              <a:t>)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3800" dirty="0" smtClean="0"/>
              <a:t>Carolyn Schmidt, Program Director, ECOLOGIA</a:t>
            </a:r>
          </a:p>
          <a:p>
            <a:pPr>
              <a:buNone/>
            </a:pPr>
            <a:endParaRPr lang="en-US" sz="3400" b="1" dirty="0" smtClean="0">
              <a:hlinkClick r:id="rId2"/>
            </a:endParaRPr>
          </a:p>
          <a:p>
            <a:pPr>
              <a:buNone/>
            </a:pPr>
            <a:r>
              <a:rPr lang="en-US" sz="3400" b="1" dirty="0" smtClean="0"/>
              <a:t>E-mail:  cschmidt@ecologia.org</a:t>
            </a:r>
          </a:p>
          <a:p>
            <a:pPr>
              <a:buNone/>
            </a:pPr>
            <a:endParaRPr lang="en-US" sz="3400" b="1" dirty="0" smtClean="0"/>
          </a:p>
          <a:p>
            <a:pPr>
              <a:buNone/>
            </a:pPr>
            <a:r>
              <a:rPr lang="en-US" sz="3400" b="1" dirty="0" smtClean="0"/>
              <a:t>Website:   www.ecologia.org</a:t>
            </a:r>
          </a:p>
          <a:p>
            <a:pPr>
              <a:buNone/>
            </a:pPr>
            <a:endParaRPr lang="en-US" sz="3400" dirty="0" smtClean="0"/>
          </a:p>
          <a:p>
            <a:pPr>
              <a:spcBef>
                <a:spcPts val="0"/>
              </a:spcBef>
              <a:buNone/>
            </a:pPr>
            <a:r>
              <a:rPr lang="en-US" sz="3400" dirty="0" smtClean="0"/>
              <a:t>For more information on Rights of Nature:</a:t>
            </a:r>
          </a:p>
          <a:p>
            <a:pPr>
              <a:spcBef>
                <a:spcPts val="0"/>
              </a:spcBef>
              <a:buNone/>
            </a:pPr>
            <a:endParaRPr lang="en-US" sz="3400" dirty="0" smtClean="0"/>
          </a:p>
          <a:p>
            <a:pPr>
              <a:spcBef>
                <a:spcPts val="0"/>
              </a:spcBef>
              <a:buNone/>
            </a:pPr>
            <a:r>
              <a:rPr lang="en-US" sz="3400" b="1" dirty="0" smtClean="0"/>
              <a:t>http://www.ecologia.org/ron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C:\Users\Owner\Desktop\CSphotoAug2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343400"/>
            <a:ext cx="990599" cy="132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781B-FBAE-430D-AD2C-EAA9A6FC8D0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371600" y="152400"/>
            <a:ext cx="5715000" cy="5943600"/>
            <a:chOff x="1953273" y="690677"/>
            <a:chExt cx="5237454" cy="5761199"/>
          </a:xfrm>
        </p:grpSpPr>
        <p:sp>
          <p:nvSpPr>
            <p:cNvPr id="7" name="Oval 6"/>
            <p:cNvSpPr/>
            <p:nvPr/>
          </p:nvSpPr>
          <p:spPr>
            <a:xfrm>
              <a:off x="1953273" y="690677"/>
              <a:ext cx="5237454" cy="576119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prstDash val="sysDash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anchor="b">
              <a:prstTxWarp prst="textButton">
                <a:avLst/>
              </a:prstTxWarp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alibri"/>
                  <a:cs typeface="Calibri"/>
                </a:rPr>
                <a:t>Holistic Integrated Approach</a:t>
              </a: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alibri"/>
                  <a:cs typeface="Calibri"/>
                </a:rPr>
                <a:t>Interdependence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032590" y="1717961"/>
              <a:ext cx="1505768" cy="15057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0" tIns="0" rIns="72000" bIns="3600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Calibri"/>
                  <a:cs typeface="Calibri"/>
                </a:rPr>
                <a:t>Community </a:t>
              </a:r>
              <a:r>
                <a:rPr lang="en-US" sz="14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Involvement </a:t>
              </a:r>
              <a:r>
                <a:rPr lang="en-US" sz="1400" b="1" dirty="0">
                  <a:solidFill>
                    <a:schemeClr val="bg1"/>
                  </a:solidFill>
                  <a:latin typeface="Calibri"/>
                  <a:cs typeface="Calibri"/>
                </a:rPr>
                <a:t>and </a:t>
              </a:r>
              <a:endParaRPr lang="en-US" sz="1400" b="1" dirty="0" smtClean="0">
                <a:solidFill>
                  <a:schemeClr val="bg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Development</a:t>
              </a:r>
              <a:endParaRPr lang="en-US" sz="1400" b="1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605645" y="1717960"/>
              <a:ext cx="1505768" cy="150576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72000" tIns="0" rIns="0" bIns="360000" anchor="ctr"/>
            <a:lstStyle/>
            <a:p>
              <a:pPr algn="ctr">
                <a:lnSpc>
                  <a:spcPct val="80000"/>
                </a:lnSpc>
                <a:defRPr/>
              </a:pPr>
              <a:endParaRPr lang="en-US" sz="1400" b="1" smtClean="0">
                <a:solidFill>
                  <a:schemeClr val="bg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sz="1400" b="1" smtClean="0">
                  <a:solidFill>
                    <a:schemeClr val="bg1"/>
                  </a:solidFill>
                  <a:latin typeface="Calibri"/>
                  <a:cs typeface="Calibri"/>
                </a:rPr>
                <a:t>Human </a:t>
              </a:r>
              <a:endParaRPr lang="en-US" sz="1400" b="1" dirty="0">
                <a:solidFill>
                  <a:schemeClr val="bg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Calibri"/>
                  <a:cs typeface="Calibri"/>
                </a:rPr>
                <a:t>Rights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392173" y="3080264"/>
              <a:ext cx="1505768" cy="1505768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252000" tIns="0" rIns="0" bIns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Labour</a:t>
              </a:r>
              <a:r>
                <a:rPr lang="en-US" sz="14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Calibri"/>
                  <a:cs typeface="Calibri"/>
                </a:rPr>
                <a:t>Practices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875222" y="4309892"/>
              <a:ext cx="1382531" cy="132950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72000" tIns="360000" rIns="0" bIns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Calibri"/>
                  <a:cs typeface="Calibri"/>
                </a:rPr>
                <a:t>Fair Operating Practices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090585" y="2934183"/>
              <a:ext cx="1505768" cy="150576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0" tIns="360000" rIns="72000" bIns="0" anchor="t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>
                  <a:latin typeface="Calibri"/>
                  <a:cs typeface="Calibri"/>
                </a:rPr>
                <a:t>Consumer Issues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537084" y="4309893"/>
              <a:ext cx="1675985" cy="1403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0" tIns="0" rIns="252000" bIns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14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      The Environment</a:t>
              </a:r>
              <a:endParaRPr lang="en-US" sz="1400" b="1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267540" y="2906523"/>
              <a:ext cx="2456700" cy="1772676"/>
            </a:xfrm>
            <a:prstGeom prst="ellipse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alibri"/>
                  <a:cs typeface="Calibri"/>
                </a:rPr>
                <a:t>l</a:t>
              </a:r>
              <a:endParaRPr lang="en-US" sz="16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4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4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400" b="1" dirty="0">
                <a:latin typeface="Calibri"/>
                <a:cs typeface="Calibri"/>
              </a:endParaRPr>
            </a:p>
            <a:p>
              <a:pPr algn="ctr">
                <a:defRPr/>
              </a:pPr>
              <a:r>
                <a:rPr lang="en-US" sz="1400" b="1" dirty="0" smtClean="0">
                  <a:latin typeface="Calibri"/>
                  <a:cs typeface="Calibri"/>
                </a:rPr>
                <a:t>Organizational</a:t>
              </a:r>
            </a:p>
            <a:p>
              <a:pPr algn="ctr">
                <a:defRPr/>
              </a:pPr>
              <a:r>
                <a:rPr lang="en-US" sz="1400" b="1" dirty="0" smtClean="0">
                  <a:latin typeface="Calibri"/>
                  <a:cs typeface="Calibri"/>
                </a:rPr>
                <a:t>Governance</a:t>
              </a:r>
              <a:endParaRPr lang="en-US" sz="14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2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2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400" b="1" dirty="0">
                <a:latin typeface="Calibri"/>
                <a:cs typeface="Calibri"/>
              </a:endParaRPr>
            </a:p>
            <a:p>
              <a:pPr algn="ctr">
                <a:defRPr/>
              </a:pPr>
              <a:endParaRPr lang="en-US" sz="1400" b="1" dirty="0">
                <a:latin typeface="Calibri"/>
                <a:cs typeface="Calibri"/>
              </a:endParaRPr>
            </a:p>
          </p:txBody>
        </p:sp>
      </p:grpSp>
      <p:sp>
        <p:nvSpPr>
          <p:cNvPr id="15" name="Down Arrow 14"/>
          <p:cNvSpPr/>
          <p:nvPr/>
        </p:nvSpPr>
        <p:spPr>
          <a:xfrm rot="4129389">
            <a:off x="6762856" y="-124381"/>
            <a:ext cx="858377" cy="2835485"/>
          </a:xfrm>
          <a:prstGeom prst="downArrow">
            <a:avLst>
              <a:gd name="adj1" fmla="val 50000"/>
              <a:gd name="adj2" fmla="val 71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rot="432258">
            <a:off x="6002385" y="4409404"/>
            <a:ext cx="2710948" cy="923805"/>
          </a:xfrm>
          <a:prstGeom prst="leftArrow">
            <a:avLst>
              <a:gd name="adj1" fmla="val 469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Human Rights:</a:t>
            </a:r>
            <a:br>
              <a:rPr lang="en-US" sz="2800" b="1" dirty="0" smtClean="0"/>
            </a:br>
            <a:r>
              <a:rPr lang="en-US" sz="2800" b="1" dirty="0" smtClean="0"/>
              <a:t>Clause 6.3.7  Discrimination and vulnerable groups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“Groups that have suffered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persistent discrimination, leading to entrenched disadvantages</a:t>
            </a:r>
            <a:r>
              <a:rPr lang="en-US" dirty="0" smtClean="0"/>
              <a:t>, are vulnerable to further discrimination, and their human rights should be the focus of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additional attention in terms of protection and respect </a:t>
            </a:r>
            <a:r>
              <a:rPr lang="en-US" dirty="0" smtClean="0"/>
              <a:t>by organizations</a:t>
            </a:r>
            <a:r>
              <a:rPr lang="en-US" b="1" dirty="0" smtClean="0"/>
              <a:t>.”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Goal = “full and effective participation in society of all groups, including those who are vulnerable”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6.3.7.1; 6.3.7.2  Examples of vulnerable groups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women and girls</a:t>
            </a:r>
          </a:p>
          <a:p>
            <a:pPr lvl="1"/>
            <a:r>
              <a:rPr lang="en-US" sz="2600" dirty="0" smtClean="0"/>
              <a:t>people with disabilities</a:t>
            </a:r>
          </a:p>
          <a:p>
            <a:pPr lvl="1"/>
            <a:r>
              <a:rPr lang="en-US" sz="2600" dirty="0" smtClean="0"/>
              <a:t>children</a:t>
            </a:r>
          </a:p>
          <a:p>
            <a:pPr lvl="1"/>
            <a:r>
              <a:rPr lang="en-US" sz="2600" dirty="0" smtClean="0"/>
              <a:t>indigenous peoples (note also collective rights to their traditional land)</a:t>
            </a:r>
          </a:p>
          <a:p>
            <a:pPr lvl="1"/>
            <a:r>
              <a:rPr lang="en-US" sz="2600" dirty="0" smtClean="0"/>
              <a:t>migrants, migrant workers, migrant families</a:t>
            </a:r>
          </a:p>
          <a:p>
            <a:pPr lvl="1"/>
            <a:r>
              <a:rPr lang="en-US" sz="2600" dirty="0" smtClean="0"/>
              <a:t>people discriminated against on the basis of descent, skin </a:t>
            </a:r>
            <a:r>
              <a:rPr lang="en-US" sz="2600" dirty="0" err="1" smtClean="0"/>
              <a:t>colour</a:t>
            </a:r>
            <a:r>
              <a:rPr lang="en-US" sz="2600" dirty="0" smtClean="0"/>
              <a:t> or culture  (caste; race)</a:t>
            </a:r>
          </a:p>
          <a:p>
            <a:pPr lvl="1"/>
            <a:r>
              <a:rPr lang="en-US" sz="2600" dirty="0" smtClean="0"/>
              <a:t>elderly, displaced,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poor</a:t>
            </a:r>
            <a:r>
              <a:rPr lang="en-US" sz="2600" dirty="0" smtClean="0"/>
              <a:t>, illiterate, people living with HIV/AIDS, minority and religious groups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Environment:  </a:t>
            </a:r>
            <a:br>
              <a:rPr lang="en-US" sz="2800" b="1" dirty="0" smtClean="0"/>
            </a:br>
            <a:r>
              <a:rPr lang="en-US" sz="2800" b="1" dirty="0" smtClean="0"/>
              <a:t>Clause 6.5.6   Protection of the environment, biodiversity and restoration of natural habitats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“Value and protect biodiversity; aim to ensure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survival of terrestrial and aquatic species, genetic diversity and natural ecosystems”</a:t>
            </a:r>
          </a:p>
          <a:p>
            <a:r>
              <a:rPr lang="en-US" dirty="0" smtClean="0"/>
              <a:t>“Give highest priority to avoiding the loss of natural ecosystems, second to restoring ecosystems, and finally…..to compensating for losses through actions that will lead to a net gain in ecosystem services over time”</a:t>
            </a:r>
          </a:p>
          <a:p>
            <a:r>
              <a:rPr lang="en-US" dirty="0" smtClean="0"/>
              <a:t>“Take measures to preserve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any endemic, threatened or endangered 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pecies or habitat </a:t>
            </a:r>
            <a:r>
              <a:rPr lang="en-US" dirty="0" smtClean="0"/>
              <a:t>that may be adversely affected”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hard questions: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How, exactly, do you go about protecting or advocating for these vulnerable groups – vulnerable people, and vulnerable species, habitats and ecosystems  ?</a:t>
            </a:r>
          </a:p>
          <a:p>
            <a:endParaRPr lang="en-US" dirty="0" smtClean="0"/>
          </a:p>
          <a:p>
            <a:r>
              <a:rPr lang="en-US" dirty="0" smtClean="0"/>
              <a:t>Especially when much “business as usual” involves making money through exploiting vulnerable people (ex. low-wage workers) and vulnerable species (ex. habitat destruction by agricultural and extractive industries)    ??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How do you get the leverage to advocate for change?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609600" y="990600"/>
          <a:ext cx="7924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Up Arrow 10"/>
          <p:cNvSpPr/>
          <p:nvPr/>
        </p:nvSpPr>
        <p:spPr>
          <a:xfrm rot="20027634">
            <a:off x="7403880" y="2443309"/>
            <a:ext cx="631923" cy="2619366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Up Arrow 12"/>
          <p:cNvSpPr/>
          <p:nvPr/>
        </p:nvSpPr>
        <p:spPr>
          <a:xfrm rot="20802959">
            <a:off x="4779167" y="4000389"/>
            <a:ext cx="632432" cy="2591514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Up Arrow 13"/>
          <p:cNvSpPr/>
          <p:nvPr/>
        </p:nvSpPr>
        <p:spPr>
          <a:xfrm rot="209321">
            <a:off x="3735317" y="4787603"/>
            <a:ext cx="526459" cy="2778690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5.3.2 Stakeholder identification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“Groups advocating social or environmental causes may be stakeholders of an organization whose decisions and activities have a relevant and significant impact on these causes…..In some cases, it will not be possible for important interests to be directly represented.  For instance,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children rarely own or control organized groups of people, wildlife cannot do so</a:t>
            </a:r>
            <a:r>
              <a:rPr lang="en-US" dirty="0" smtClean="0"/>
              <a:t>.  In this situation, an organization should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give attention to the views of credible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groups seeking to protect such interests.”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295400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With this focus on stakeholders, ISO 26000 points to the role of NGOs / spokespeople for the vulnerable who do not have “voices” themselves    -     some global trends today: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3963988" cy="838200"/>
          </a:xfrm>
        </p:spPr>
        <p:txBody>
          <a:bodyPr/>
          <a:lstStyle/>
          <a:p>
            <a:r>
              <a:rPr lang="en-US" dirty="0" smtClean="0"/>
              <a:t>“Build Back Better” after Covid-19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8200" y="1524001"/>
            <a:ext cx="4038600" cy="838200"/>
          </a:xfrm>
        </p:spPr>
        <p:txBody>
          <a:bodyPr/>
          <a:lstStyle/>
          <a:p>
            <a:r>
              <a:rPr lang="en-US" dirty="0" smtClean="0"/>
              <a:t>“Rights of Nature”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Attempts to face and deal with inequalities revealed by Covid-19 and its harsh impact on the most vulnerable</a:t>
            </a:r>
          </a:p>
          <a:p>
            <a:endParaRPr lang="en-US" dirty="0" smtClean="0"/>
          </a:p>
          <a:p>
            <a:r>
              <a:rPr lang="en-US" dirty="0" smtClean="0"/>
              <a:t>Improving public sector social safety nets (housing, health care, child care, minimum wage, public transportation, public utilities)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“personhood rights” - legal protections -  to members of the natural world</a:t>
            </a:r>
          </a:p>
          <a:p>
            <a:r>
              <a:rPr lang="en-US" dirty="0" smtClean="0"/>
              <a:t>So, rivers, or endangered species, can go to court to protect themselves, or to sue for damages and restoration</a:t>
            </a:r>
          </a:p>
          <a:p>
            <a:r>
              <a:rPr lang="en-US" dirty="0" smtClean="0"/>
              <a:t>Ecuador, Bolivia, Canada, New Zealand, India, Bangladesh,  Colombia, US….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C32E-CF59-4A54-B82F-71CEC56F36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1484</TotalTime>
  <Words>695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     “Vulnerable Groups” in ISO 26000 “ ISO 26000   الفئات الضعيفة في”</vt:lpstr>
      <vt:lpstr>Slide 2</vt:lpstr>
      <vt:lpstr>Human Rights: Clause 6.3.7  Discrimination and vulnerable groups</vt:lpstr>
      <vt:lpstr>6.3.7.1; 6.3.7.2  Examples of vulnerable groups</vt:lpstr>
      <vt:lpstr>Environment:   Clause 6.5.6   Protection of the environment, biodiversity and restoration of natural habitats</vt:lpstr>
      <vt:lpstr>Some hard questions:</vt:lpstr>
      <vt:lpstr>How do you get the leverage to advocate for change?</vt:lpstr>
      <vt:lpstr>5.3.2 Stakeholder identification</vt:lpstr>
      <vt:lpstr>With this focus on stakeholders, ISO 26000 points to the role of NGOs / spokespeople for the vulnerable who do not have “voices” themselves    -     some global trends today:</vt:lpstr>
      <vt:lpstr>In conclusion….</vt:lpstr>
      <vt:lpstr>شكرا جزيلا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95</cp:revision>
  <dcterms:created xsi:type="dcterms:W3CDTF">2021-09-03T13:21:19Z</dcterms:created>
  <dcterms:modified xsi:type="dcterms:W3CDTF">2021-10-04T09:45:43Z</dcterms:modified>
</cp:coreProperties>
</file>