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74" r:id="rId2"/>
    <p:sldId id="258" r:id="rId3"/>
    <p:sldId id="271" r:id="rId4"/>
    <p:sldId id="272" r:id="rId5"/>
    <p:sldId id="270" r:id="rId6"/>
    <p:sldId id="269" r:id="rId7"/>
    <p:sldId id="275" r:id="rId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Rounded MT Bold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Rounded MT Bold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Rounded MT Bold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Rounded MT Bold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Rounded MT Bold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Rounded MT Bold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Rounded MT Bold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Rounded MT Bold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Rounded MT Bold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1" descr="TitleSlideOverla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103188" y="1997075"/>
            <a:ext cx="9264650" cy="3670300"/>
            <a:chOff x="103644" y="1997845"/>
            <a:chExt cx="9264100" cy="3669157"/>
          </a:xfrm>
        </p:grpSpPr>
        <p:sp>
          <p:nvSpPr>
            <p:cNvPr id="6" name="Freeform 5"/>
            <p:cNvSpPr/>
            <p:nvPr/>
          </p:nvSpPr>
          <p:spPr>
            <a:xfrm rot="15669120">
              <a:off x="3703347" y="-841681"/>
              <a:ext cx="2064694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7" name="Freeform 6"/>
            <p:cNvSpPr/>
            <p:nvPr/>
          </p:nvSpPr>
          <p:spPr>
            <a:xfrm rot="15660000">
              <a:off x="5179505" y="1578770"/>
              <a:ext cx="1041076" cy="7135388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8" name="Freeform 7"/>
            <p:cNvSpPr/>
            <p:nvPr/>
          </p:nvSpPr>
          <p:spPr>
            <a:xfrm rot="15660000">
              <a:off x="6127967" y="-69104"/>
              <a:ext cx="931572" cy="5297173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9" name="Freeform 8"/>
            <p:cNvSpPr/>
            <p:nvPr/>
          </p:nvSpPr>
          <p:spPr>
            <a:xfrm rot="15660000">
              <a:off x="5623969" y="-611195"/>
              <a:ext cx="963313" cy="6321050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0" name="Freeform 9"/>
            <p:cNvSpPr/>
            <p:nvPr/>
          </p:nvSpPr>
          <p:spPr>
            <a:xfrm rot="15660000">
              <a:off x="6394602" y="-278564"/>
              <a:ext cx="552278" cy="5105097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1" name="Freeform 10"/>
            <p:cNvSpPr/>
            <p:nvPr/>
          </p:nvSpPr>
          <p:spPr>
            <a:xfrm rot="15660000">
              <a:off x="7468480" y="1179374"/>
              <a:ext cx="536408" cy="2935113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12" name="Freeform 11"/>
          <p:cNvSpPr/>
          <p:nvPr/>
        </p:nvSpPr>
        <p:spPr>
          <a:xfrm rot="15660000">
            <a:off x="5750719" y="-642144"/>
            <a:ext cx="985838" cy="6048375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grpSp>
        <p:nvGrpSpPr>
          <p:cNvPr id="13" name="Group 40"/>
          <p:cNvGrpSpPr>
            <a:grpSpLocks/>
          </p:cNvGrpSpPr>
          <p:nvPr/>
        </p:nvGrpSpPr>
        <p:grpSpPr bwMode="auto">
          <a:xfrm>
            <a:off x="787400" y="-969963"/>
            <a:ext cx="5637213" cy="2701926"/>
            <a:chOff x="787878" y="-970104"/>
            <a:chExt cx="5636587" cy="2701922"/>
          </a:xfrm>
        </p:grpSpPr>
        <p:sp>
          <p:nvSpPr>
            <p:cNvPr id="14" name="Oval 13"/>
            <p:cNvSpPr/>
            <p:nvPr/>
          </p:nvSpPr>
          <p:spPr>
            <a:xfrm>
              <a:off x="2383139" y="1122219"/>
              <a:ext cx="609532" cy="6095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5" name="Oval 14"/>
            <p:cNvSpPr/>
            <p:nvPr userDrawn="1"/>
          </p:nvSpPr>
          <p:spPr>
            <a:xfrm>
              <a:off x="2856161" y="76057"/>
              <a:ext cx="1023823" cy="8381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6" name="Oval 15"/>
            <p:cNvSpPr/>
            <p:nvPr/>
          </p:nvSpPr>
          <p:spPr>
            <a:xfrm>
              <a:off x="1948212" y="45895"/>
              <a:ext cx="1023823" cy="8683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7" name="Pie 16"/>
            <p:cNvSpPr/>
            <p:nvPr/>
          </p:nvSpPr>
          <p:spPr>
            <a:xfrm>
              <a:off x="1219630" y="-765316"/>
              <a:ext cx="3504811" cy="1520823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8" name="Oval 17"/>
            <p:cNvSpPr/>
            <p:nvPr/>
          </p:nvSpPr>
          <p:spPr>
            <a:xfrm>
              <a:off x="2345043" y="141145"/>
              <a:ext cx="1023823" cy="9524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9" name="Arc 18"/>
            <p:cNvSpPr/>
            <p:nvPr/>
          </p:nvSpPr>
          <p:spPr>
            <a:xfrm rot="12469977">
              <a:off x="1178360" y="-177942"/>
              <a:ext cx="1133349" cy="831849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0" name="Pie 19"/>
            <p:cNvSpPr/>
            <p:nvPr/>
          </p:nvSpPr>
          <p:spPr>
            <a:xfrm rot="60000">
              <a:off x="787878" y="-198580"/>
              <a:ext cx="380958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1" name="Arc 20"/>
            <p:cNvSpPr/>
            <p:nvPr/>
          </p:nvSpPr>
          <p:spPr>
            <a:xfrm rot="6387309">
              <a:off x="4862458" y="-839837"/>
              <a:ext cx="1452561" cy="1671452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2" name="Oval 21"/>
            <p:cNvSpPr/>
            <p:nvPr/>
          </p:nvSpPr>
          <p:spPr>
            <a:xfrm>
              <a:off x="5362545" y="461820"/>
              <a:ext cx="757154" cy="6429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3" name="Oval 22"/>
            <p:cNvSpPr/>
            <p:nvPr/>
          </p:nvSpPr>
          <p:spPr>
            <a:xfrm>
              <a:off x="4800632" y="152257"/>
              <a:ext cx="757154" cy="6445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4" name="Arc 23"/>
            <p:cNvSpPr/>
            <p:nvPr/>
          </p:nvSpPr>
          <p:spPr>
            <a:xfrm rot="6387309">
              <a:off x="3395747" y="-1039842"/>
              <a:ext cx="1906585" cy="2046060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5" name="Oval 24"/>
            <p:cNvSpPr/>
            <p:nvPr/>
          </p:nvSpPr>
          <p:spPr>
            <a:xfrm>
              <a:off x="6114936" y="590407"/>
              <a:ext cx="152383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6" name="Oval 25"/>
            <p:cNvSpPr/>
            <p:nvPr/>
          </p:nvSpPr>
          <p:spPr>
            <a:xfrm>
              <a:off x="6191128" y="485632"/>
              <a:ext cx="104763" cy="1047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7" name="Rectangle 2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/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  <p:transition spd="slow">
    <p:fade/>
    <p:sndAc>
      <p:endSnd/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525" y="2476500"/>
            <a:ext cx="9124950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cxnSp>
        <p:nvCxnSpPr>
          <p:cNvPr id="6" name="Straight Connector 5"/>
          <p:cNvCxnSpPr/>
          <p:nvPr/>
        </p:nvCxnSpPr>
        <p:spPr>
          <a:xfrm>
            <a:off x="9525" y="2476500"/>
            <a:ext cx="9124950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68B3302-B58F-457A-A8EC-5F721D44A607}" type="datetimeFigureOut">
              <a:rPr lang="en-US"/>
              <a:pPr>
                <a:defRPr/>
              </a:pPr>
              <a:t>10/4/2021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50CAC17-5CD8-4FBB-AA85-CBE7F7B5D3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  <p:sndAc>
      <p:endSnd/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9525" y="3810000"/>
            <a:ext cx="9124950" cy="3035300"/>
            <a:chOff x="9144" y="3810000"/>
            <a:chExt cx="9125712" cy="3035300"/>
          </a:xfrm>
        </p:grpSpPr>
        <p:sp>
          <p:nvSpPr>
            <p:cNvPr id="6" name="Rectangle 5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5131DEF-0796-41FE-8912-6FC99DC76CC9}" type="datetimeFigureOut">
              <a:rPr lang="en-US"/>
              <a:pPr>
                <a:defRPr/>
              </a:pPr>
              <a:t>10/4/2021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FD5DAE8-C6B7-489F-B877-EBA5CA2FA1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  <p:sndAc>
      <p:endSnd/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9525" y="3810000"/>
            <a:ext cx="9124950" cy="3035300"/>
            <a:chOff x="9144" y="3810000"/>
            <a:chExt cx="9125712" cy="3035300"/>
          </a:xfrm>
        </p:grpSpPr>
        <p:sp>
          <p:nvSpPr>
            <p:cNvPr id="7" name="Rectangle 6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13DCE1E-F51C-428A-B0AD-F55178F59C53}" type="datetimeFigureOut">
              <a:rPr lang="en-US"/>
              <a:pPr>
                <a:defRPr/>
              </a:pPr>
              <a:t>10/4/2021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61A891-38FF-43CA-B4A4-BB9C2FF462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  <p:sndAc>
      <p:endSnd/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 rot="16200000">
            <a:off x="3974306" y="-2347118"/>
            <a:ext cx="1450975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BEFC246-2005-4061-9FB1-6A4BD6883F36}" type="datetimeFigureOut">
              <a:rPr lang="en-US"/>
              <a:pPr>
                <a:defRPr/>
              </a:pPr>
              <a:t>10/4/2021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E1054DE-C6A0-40DE-8288-B9B9F52863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  <p:sndAc>
      <p:endSnd/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>
            <a:off x="7299325" y="444500"/>
            <a:ext cx="1535113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B91427-9A64-40FF-91A0-0EAB36B6889C}" type="datetimeFigureOut">
              <a:rPr lang="en-US"/>
              <a:pPr>
                <a:defRPr/>
              </a:pPr>
              <a:t>10/4/2021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B7A6EFA-E1A7-4C1B-B270-7E2248950B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  <p:sndAc>
      <p:endSnd/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 rot="16200000">
            <a:off x="3974306" y="-2347118"/>
            <a:ext cx="1450975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78F482E-F404-477E-960D-7902853AF6C0}" type="datetimeFigureOut">
              <a:rPr lang="en-US"/>
              <a:pPr>
                <a:defRPr/>
              </a:pPr>
              <a:t>10/4/2021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A01693A-DACA-4926-BA48-74996E6A6C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  <p:sndAc>
      <p:endSnd/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 rot="15660000">
            <a:off x="5180013" y="1836738"/>
            <a:ext cx="1039812" cy="7135812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pic>
        <p:nvPicPr>
          <p:cNvPr id="6" name="Picture 32" descr="TitleSlideOverla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33"/>
          <p:cNvGrpSpPr>
            <a:grpSpLocks/>
          </p:cNvGrpSpPr>
          <p:nvPr/>
        </p:nvGrpSpPr>
        <p:grpSpPr bwMode="auto">
          <a:xfrm>
            <a:off x="787400" y="-969963"/>
            <a:ext cx="5637213" cy="2701926"/>
            <a:chOff x="787878" y="-970104"/>
            <a:chExt cx="5636587" cy="2701922"/>
          </a:xfrm>
        </p:grpSpPr>
        <p:sp>
          <p:nvSpPr>
            <p:cNvPr id="8" name="Oval 7"/>
            <p:cNvSpPr/>
            <p:nvPr/>
          </p:nvSpPr>
          <p:spPr>
            <a:xfrm>
              <a:off x="2383139" y="1122219"/>
              <a:ext cx="609532" cy="6095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9" name="Oval 8"/>
            <p:cNvSpPr/>
            <p:nvPr/>
          </p:nvSpPr>
          <p:spPr>
            <a:xfrm>
              <a:off x="2856161" y="76057"/>
              <a:ext cx="1023823" cy="8381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1948212" y="45895"/>
              <a:ext cx="1023823" cy="8683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1" name="Pie 10"/>
            <p:cNvSpPr/>
            <p:nvPr/>
          </p:nvSpPr>
          <p:spPr>
            <a:xfrm>
              <a:off x="1219630" y="-765316"/>
              <a:ext cx="3504811" cy="1520823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2" name="Oval 11"/>
            <p:cNvSpPr/>
            <p:nvPr/>
          </p:nvSpPr>
          <p:spPr>
            <a:xfrm>
              <a:off x="2345043" y="141145"/>
              <a:ext cx="1023823" cy="9524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3" name="Arc 12"/>
            <p:cNvSpPr/>
            <p:nvPr/>
          </p:nvSpPr>
          <p:spPr>
            <a:xfrm rot="12469977">
              <a:off x="1178360" y="-177942"/>
              <a:ext cx="1133349" cy="831849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4" name="Pie 13"/>
            <p:cNvSpPr/>
            <p:nvPr/>
          </p:nvSpPr>
          <p:spPr>
            <a:xfrm rot="60000">
              <a:off x="787878" y="-198580"/>
              <a:ext cx="380958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5" name="Arc 14"/>
            <p:cNvSpPr/>
            <p:nvPr/>
          </p:nvSpPr>
          <p:spPr>
            <a:xfrm rot="6387309">
              <a:off x="4862458" y="-839837"/>
              <a:ext cx="1452561" cy="1671452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6" name="Oval 15"/>
            <p:cNvSpPr/>
            <p:nvPr/>
          </p:nvSpPr>
          <p:spPr>
            <a:xfrm>
              <a:off x="5362545" y="461820"/>
              <a:ext cx="757154" cy="6429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7" name="Oval 16"/>
            <p:cNvSpPr/>
            <p:nvPr/>
          </p:nvSpPr>
          <p:spPr>
            <a:xfrm>
              <a:off x="4800632" y="152257"/>
              <a:ext cx="757154" cy="6445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8" name="Arc 17"/>
            <p:cNvSpPr/>
            <p:nvPr/>
          </p:nvSpPr>
          <p:spPr>
            <a:xfrm rot="6387309">
              <a:off x="3395747" y="-1039842"/>
              <a:ext cx="1906585" cy="2046060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9" name="Oval 18"/>
            <p:cNvSpPr/>
            <p:nvPr/>
          </p:nvSpPr>
          <p:spPr>
            <a:xfrm>
              <a:off x="6114936" y="590407"/>
              <a:ext cx="152383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6191128" y="485632"/>
              <a:ext cx="104763" cy="1047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1" name="Freeform 20"/>
          <p:cNvSpPr/>
          <p:nvPr/>
        </p:nvSpPr>
        <p:spPr>
          <a:xfrm rot="15660000">
            <a:off x="5752306" y="67470"/>
            <a:ext cx="968375" cy="6030912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2" name="Freeform 21"/>
          <p:cNvSpPr/>
          <p:nvPr/>
        </p:nvSpPr>
        <p:spPr>
          <a:xfrm rot="15669120">
            <a:off x="4038600" y="-17462"/>
            <a:ext cx="1789113" cy="8821737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3" name="Freeform 22"/>
          <p:cNvSpPr/>
          <p:nvPr/>
        </p:nvSpPr>
        <p:spPr>
          <a:xfrm rot="15660000">
            <a:off x="6128543" y="621507"/>
            <a:ext cx="931863" cy="5295900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4" name="Freeform 23"/>
          <p:cNvSpPr/>
          <p:nvPr/>
        </p:nvSpPr>
        <p:spPr>
          <a:xfrm rot="15660000">
            <a:off x="5624513" y="77788"/>
            <a:ext cx="962025" cy="6321425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5" name="Freeform 24"/>
          <p:cNvSpPr/>
          <p:nvPr/>
        </p:nvSpPr>
        <p:spPr>
          <a:xfrm rot="15660000">
            <a:off x="6395244" y="411957"/>
            <a:ext cx="552450" cy="510381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6" name="Freeform 25"/>
          <p:cNvSpPr/>
          <p:nvPr/>
        </p:nvSpPr>
        <p:spPr>
          <a:xfrm rot="15660000">
            <a:off x="7469188" y="1865313"/>
            <a:ext cx="528637" cy="2947987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7" name="Rectangle 2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/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  <p:transition spd="slow">
    <p:fade/>
    <p:sndAc>
      <p:endSnd/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1" descr="SectionHeaderOverla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4"/>
          <p:cNvSpPr/>
          <p:nvPr/>
        </p:nvSpPr>
        <p:spPr>
          <a:xfrm rot="4809906">
            <a:off x="3408362" y="1817688"/>
            <a:ext cx="1100137" cy="8104188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Freeform 5"/>
          <p:cNvSpPr/>
          <p:nvPr/>
        </p:nvSpPr>
        <p:spPr>
          <a:xfrm rot="15600000" flipH="1" flipV="1">
            <a:off x="3393281" y="-445293"/>
            <a:ext cx="2008187" cy="926465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2786063" y="-981075"/>
            <a:ext cx="4392612" cy="2733675"/>
            <a:chOff x="2786799" y="-981635"/>
            <a:chExt cx="4391155" cy="2734235"/>
          </a:xfrm>
        </p:grpSpPr>
        <p:sp>
          <p:nvSpPr>
            <p:cNvPr id="8" name="Oval 7"/>
            <p:cNvSpPr/>
            <p:nvPr/>
          </p:nvSpPr>
          <p:spPr>
            <a:xfrm>
              <a:off x="4495969" y="1142875"/>
              <a:ext cx="609398" cy="60972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grpSp>
          <p:nvGrpSpPr>
            <p:cNvPr id="9" name="Group 36"/>
            <p:cNvGrpSpPr>
              <a:grpSpLocks/>
            </p:cNvGrpSpPr>
            <p:nvPr/>
          </p:nvGrpSpPr>
          <p:grpSpPr bwMode="auto"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17" name="Arc 16"/>
              <p:cNvSpPr/>
              <p:nvPr/>
            </p:nvSpPr>
            <p:spPr>
              <a:xfrm rot="6387309">
                <a:off x="7124601" y="-846468"/>
                <a:ext cx="1452860" cy="1671082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7624888" y="305844"/>
                <a:ext cx="756986" cy="6430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7063099" y="145475"/>
                <a:ext cx="755399" cy="64465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</p:grpSp>
        <p:grpSp>
          <p:nvGrpSpPr>
            <p:cNvPr id="10" name="Group 37"/>
            <p:cNvGrpSpPr>
              <a:grpSpLocks/>
            </p:cNvGrpSpPr>
            <p:nvPr/>
          </p:nvGrpSpPr>
          <p:grpSpPr bwMode="auto"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13" name="Pie 12"/>
              <p:cNvSpPr/>
              <p:nvPr/>
            </p:nvSpPr>
            <p:spPr>
              <a:xfrm>
                <a:off x="3481737" y="-772324"/>
                <a:ext cx="3504392" cy="1521138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4607526" y="134325"/>
                <a:ext cx="1023129" cy="952695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5" name="Arc 14"/>
              <p:cNvSpPr/>
              <p:nvPr/>
            </p:nvSpPr>
            <p:spPr>
              <a:xfrm rot="12469977">
                <a:off x="3441716" y="-184829"/>
                <a:ext cx="1132751" cy="830433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6" name="Arc 15"/>
              <p:cNvSpPr/>
              <p:nvPr/>
            </p:nvSpPr>
            <p:spPr>
              <a:xfrm rot="6387309">
                <a:off x="5659329" y="-1047587"/>
                <a:ext cx="1905390" cy="204625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</p:grpSp>
        <p:sp>
          <p:nvSpPr>
            <p:cNvPr id="11" name="Oval 10"/>
            <p:cNvSpPr/>
            <p:nvPr/>
          </p:nvSpPr>
          <p:spPr>
            <a:xfrm>
              <a:off x="3062932" y="90148"/>
              <a:ext cx="268198" cy="26675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2" name="Chord 11"/>
            <p:cNvSpPr/>
            <p:nvPr/>
          </p:nvSpPr>
          <p:spPr>
            <a:xfrm rot="17618442">
              <a:off x="2809760" y="-85246"/>
              <a:ext cx="182600" cy="228524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0" name="Round Same Side Corner Rectangle 19"/>
          <p:cNvSpPr/>
          <p:nvPr/>
        </p:nvSpPr>
        <p:spPr>
          <a:xfrm rot="4733987">
            <a:off x="1458913" y="2141538"/>
            <a:ext cx="809625" cy="260667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1" name="Freeform 20"/>
          <p:cNvSpPr/>
          <p:nvPr/>
        </p:nvSpPr>
        <p:spPr>
          <a:xfrm rot="4733987">
            <a:off x="814388" y="2201862"/>
            <a:ext cx="700088" cy="2513013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2" name="Freeform 21"/>
          <p:cNvSpPr/>
          <p:nvPr/>
        </p:nvSpPr>
        <p:spPr>
          <a:xfrm rot="4733987">
            <a:off x="390524" y="3357563"/>
            <a:ext cx="379413" cy="1208088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anchor="ctr" anchorCtr="0"/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rtlCol="0" anchor="b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  <p:transition spd="slow">
    <p:fade/>
    <p:sndAc>
      <p:endSnd/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/>
        </p:nvSpPr>
        <p:spPr>
          <a:xfrm rot="16200000">
            <a:off x="3974306" y="-2347118"/>
            <a:ext cx="1450975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C2D831-1F49-4469-837D-CAD36FCB9EDB}" type="datetimeFigureOut">
              <a:rPr lang="en-US"/>
              <a:pPr>
                <a:defRPr/>
              </a:pPr>
              <a:t>10/4/2021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44749F4-348C-466E-9296-776CC1AD71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  <p:sndAc>
      <p:endSnd/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306" y="-2347118"/>
            <a:ext cx="1450975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485BA0-472A-4220-A0ED-7CC3ED32B005}" type="datetimeFigureOut">
              <a:rPr lang="en-US"/>
              <a:pPr>
                <a:defRPr/>
              </a:pPr>
              <a:t>10/4/2021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294B458-DDDE-4252-887D-F795E715E3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  <p:sndAc>
      <p:endSnd/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2"/>
          <p:cNvSpPr/>
          <p:nvPr/>
        </p:nvSpPr>
        <p:spPr>
          <a:xfrm rot="16200000">
            <a:off x="3974306" y="-2347118"/>
            <a:ext cx="1450975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56DA107-2854-4464-A25D-D59111A2DAFE}" type="datetimeFigureOut">
              <a:rPr lang="en-US"/>
              <a:pPr>
                <a:defRPr/>
              </a:pPr>
              <a:t>10/4/2021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9C0A701-07E2-4676-BD82-E9ACAA5491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  <p:sndAc>
      <p:endSnd/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43D7DE6-200C-4EE1-9B8C-6999574DE452}" type="datetimeFigureOut">
              <a:rPr lang="en-US"/>
              <a:pPr>
                <a:defRPr/>
              </a:pPr>
              <a:t>10/4/2021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930D2C-316C-48BA-8322-A8CBF91C10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  <p:sndAc>
      <p:endSnd/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/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C12EA2E-2B12-426F-AAA5-867F93895EB8}" type="datetimeFigureOut">
              <a:rPr lang="en-US"/>
              <a:pPr>
                <a:defRPr/>
              </a:pPr>
              <a:t>10/4/2021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B43D549-AB57-4AE5-8A9C-197DDDB278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  <p:sndAc>
      <p:endSnd/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TextSlideOverlay.png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7" name="Group 7"/>
          <p:cNvGrpSpPr>
            <a:grpSpLocks/>
          </p:cNvGrpSpPr>
          <p:nvPr/>
        </p:nvGrpSpPr>
        <p:grpSpPr bwMode="auto">
          <a:xfrm>
            <a:off x="-573088" y="-606425"/>
            <a:ext cx="7562851" cy="1982788"/>
            <a:chOff x="-573169" y="-607194"/>
            <a:chExt cx="7563453" cy="1983277"/>
          </a:xfrm>
        </p:grpSpPr>
        <p:grpSp>
          <p:nvGrpSpPr>
            <p:cNvPr id="1034" name="Group 32"/>
            <p:cNvGrpSpPr>
              <a:grpSpLocks/>
            </p:cNvGrpSpPr>
            <p:nvPr userDrawn="1"/>
          </p:nvGrpSpPr>
          <p:grpSpPr bwMode="auto"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40180" y="-41839"/>
                <a:ext cx="581168" cy="790638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955" y="12084"/>
                <a:ext cx="1189132" cy="10130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162" y="-548343"/>
                <a:ext cx="1106761" cy="1195483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13" y="62896"/>
                <a:ext cx="609648" cy="49065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974" y="-607194"/>
                <a:ext cx="1385998" cy="120521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116" y="-402356"/>
                <a:ext cx="1600327" cy="80029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0662" y="761568"/>
                <a:ext cx="417545" cy="41761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69841" y="162934"/>
                <a:ext cx="779524" cy="982904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626" y="842596"/>
                <a:ext cx="533532" cy="533442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9014" y="491627"/>
                <a:ext cx="228618" cy="1937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44" y="-604018"/>
                <a:ext cx="1385998" cy="120521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977" y="-343604"/>
                <a:ext cx="1600327" cy="685969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121" y="62896"/>
                <a:ext cx="685855" cy="533532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141" y="-257858"/>
                <a:ext cx="838267" cy="52718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59" y="-146629"/>
                <a:ext cx="582756" cy="909709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89" y="-146705"/>
                <a:ext cx="300062" cy="300112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493" y="-119712"/>
                <a:ext cx="182578" cy="22865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565" y="-114948"/>
                <a:ext cx="228618" cy="228656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631" y="-619"/>
                <a:ext cx="665216" cy="665327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1693" y="-299143"/>
                <a:ext cx="838267" cy="60975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0353" y="-79920"/>
              <a:ext cx="851110" cy="1136741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712788" y="1371600"/>
            <a:ext cx="771683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1488"/>
            <a:ext cx="7716837" cy="3389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88" y="300038"/>
            <a:ext cx="2743200" cy="1841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1200"/>
              </a:lnSpc>
              <a:defRPr sz="10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361446D-2094-468D-BE8F-7601DB0EA396}" type="datetimeFigureOut">
              <a:rPr lang="en-US"/>
              <a:pPr>
                <a:defRPr/>
              </a:pPr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5888"/>
            <a:ext cx="2743200" cy="184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4838"/>
            <a:ext cx="1385888" cy="23336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18F82DA-6034-4407-849A-A35447DA67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</p:sldLayoutIdLst>
  <p:transition spd="slow">
    <p:sndAc>
      <p:endSnd/>
    </p:sndAc>
  </p:transition>
  <p:txStyles>
    <p:titleStyle>
      <a:lvl1pPr algn="l" rtl="0" eaLnBrk="0" fontAlgn="base" hangingPunct="0">
        <a:lnSpc>
          <a:spcPts val="5600"/>
        </a:lnSpc>
        <a:spcBef>
          <a:spcPct val="0"/>
        </a:spcBef>
        <a:spcAft>
          <a:spcPct val="0"/>
        </a:spcAft>
        <a:defRPr sz="4600" kern="1200">
          <a:solidFill>
            <a:schemeClr val="bg1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lnSpc>
          <a:spcPts val="5600"/>
        </a:lnSpc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 Rounded MT Bold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lnSpc>
          <a:spcPts val="5600"/>
        </a:lnSpc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 Rounded MT Bold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lnSpc>
          <a:spcPts val="5600"/>
        </a:lnSpc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 Rounded MT Bold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lnSpc>
          <a:spcPts val="5600"/>
        </a:lnSpc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 Rounded MT Bold" charset="0"/>
          <a:ea typeface="MS PGothic" pitchFamily="34" charset="-128"/>
          <a:cs typeface="ＭＳ Ｐゴシック" charset="0"/>
        </a:defRPr>
      </a:lvl5pPr>
      <a:lvl6pPr marL="457200" algn="l" rtl="0" fontAlgn="base">
        <a:lnSpc>
          <a:spcPts val="5600"/>
        </a:lnSpc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 Rounded MT Bold" charset="0"/>
          <a:ea typeface="ＭＳ Ｐゴシック" charset="0"/>
          <a:cs typeface="ＭＳ Ｐゴシック" charset="0"/>
        </a:defRPr>
      </a:lvl6pPr>
      <a:lvl7pPr marL="914400" algn="l" rtl="0" fontAlgn="base">
        <a:lnSpc>
          <a:spcPts val="5600"/>
        </a:lnSpc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 Rounded MT Bold" charset="0"/>
          <a:ea typeface="ＭＳ Ｐゴシック" charset="0"/>
          <a:cs typeface="ＭＳ Ｐゴシック" charset="0"/>
        </a:defRPr>
      </a:lvl7pPr>
      <a:lvl8pPr marL="1371600" algn="l" rtl="0" fontAlgn="base">
        <a:lnSpc>
          <a:spcPts val="5600"/>
        </a:lnSpc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 Rounded MT Bold" charset="0"/>
          <a:ea typeface="ＭＳ Ｐゴシック" charset="0"/>
          <a:cs typeface="ＭＳ Ｐゴシック" charset="0"/>
        </a:defRPr>
      </a:lvl8pPr>
      <a:lvl9pPr marL="1828800" algn="l" rtl="0" fontAlgn="base">
        <a:lnSpc>
          <a:spcPts val="5600"/>
        </a:lnSpc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 Rounded MT Bold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ts val="2000"/>
        </a:spcAft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MS PGothic" pitchFamily="34" charset="-128"/>
          <a:cs typeface="ＭＳ Ｐゴシック" charset="0"/>
        </a:defRPr>
      </a:lvl1pPr>
      <a:lvl2pPr marL="631825" indent="-282575" algn="l" rtl="0" eaLnBrk="0" fontAlgn="base" hangingPunct="0">
        <a:spcBef>
          <a:spcPct val="0"/>
        </a:spcBef>
        <a:spcAft>
          <a:spcPts val="1000"/>
        </a:spcAft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MS PGothic" pitchFamily="34" charset="-128"/>
          <a:cs typeface="+mn-cs"/>
        </a:defRPr>
      </a:lvl2pPr>
      <a:lvl3pPr marL="914400" indent="-282575" algn="l" rtl="0" eaLnBrk="0" fontAlgn="base" hangingPunct="0">
        <a:spcBef>
          <a:spcPct val="0"/>
        </a:spcBef>
        <a:spcAft>
          <a:spcPts val="1000"/>
        </a:spcAft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MS PGothic" pitchFamily="34" charset="-128"/>
          <a:cs typeface="+mn-cs"/>
        </a:defRPr>
      </a:lvl3pPr>
      <a:lvl4pPr marL="1196975" indent="-282575" algn="l" rtl="0" eaLnBrk="0" fontAlgn="base" hangingPunct="0">
        <a:spcBef>
          <a:spcPct val="0"/>
        </a:spcBef>
        <a:spcAft>
          <a:spcPts val="1000"/>
        </a:spcAft>
        <a:buBlip>
          <a:blip r:embed="rId17"/>
        </a:buBlip>
        <a:defRPr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MS PGothic" pitchFamily="34" charset="-128"/>
          <a:cs typeface="+mn-cs"/>
        </a:defRPr>
      </a:lvl4pPr>
      <a:lvl5pPr marL="1492250" indent="-295275" algn="l" rtl="0" eaLnBrk="0" fontAlgn="base" hangingPunct="0">
        <a:spcBef>
          <a:spcPct val="0"/>
        </a:spcBef>
        <a:spcAft>
          <a:spcPts val="1000"/>
        </a:spcAft>
        <a:buBlip>
          <a:blip r:embed="rId17"/>
        </a:buBlip>
        <a:defRPr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MS PGothic" pitchFamily="34" charset="-128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mailto:raphojuma@hotmail.com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>
          <a:xfrm rot="21042312">
            <a:off x="1022350" y="2960688"/>
            <a:ext cx="7551738" cy="1612900"/>
          </a:xfrm>
        </p:spPr>
        <p:txBody>
          <a:bodyPr/>
          <a:lstStyle/>
          <a:p>
            <a:r>
              <a:rPr lang="en-US" smtClean="0"/>
              <a:t>Impact of COVID-19 on vulnerable groups (youth)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1113" y="4705350"/>
            <a:ext cx="6400800" cy="91440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 smtClean="0">
                <a:ea typeface="ＭＳ Ｐゴシック" charset="0"/>
              </a:rPr>
              <a:t>Raphael Obonyo </a:t>
            </a:r>
          </a:p>
          <a:p>
            <a:pPr>
              <a:defRPr/>
            </a:pPr>
            <a:r>
              <a:rPr lang="en-US" dirty="0" smtClean="0">
                <a:ea typeface="ＭＳ Ｐゴシック" charset="0"/>
              </a:rPr>
              <a:t>The Youth Congress</a:t>
            </a:r>
          </a:p>
          <a:p>
            <a:pPr>
              <a:defRPr/>
            </a:pPr>
            <a:r>
              <a:rPr lang="en-US" dirty="0" smtClean="0">
                <a:ea typeface="ＭＳ Ｐゴシック" charset="0"/>
              </a:rPr>
              <a:t>Kenya, Africa </a:t>
            </a:r>
            <a:endParaRPr lang="en-US" dirty="0">
              <a:ea typeface="ＭＳ Ｐゴシック" charset="0"/>
            </a:endParaRPr>
          </a:p>
        </p:txBody>
      </p:sp>
    </p:spTree>
  </p:cSld>
  <p:clrMapOvr>
    <a:masterClrMapping/>
  </p:clrMapOvr>
  <p:transition spd="slow">
    <p:fade/>
    <p:sndAc>
      <p:endSnd/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ctrTitle"/>
          </p:nvPr>
        </p:nvSpPr>
        <p:spPr>
          <a:xfrm rot="21042312">
            <a:off x="1249363" y="3563938"/>
            <a:ext cx="7323137" cy="1612900"/>
          </a:xfrm>
        </p:spPr>
        <p:txBody>
          <a:bodyPr/>
          <a:lstStyle/>
          <a:p>
            <a:pPr eaLnBrk="1" hangingPunct="1"/>
            <a:r>
              <a:rPr lang="en-US" sz="5400" smtClean="0">
                <a:solidFill>
                  <a:srgbClr val="FFCC00"/>
                </a:solidFill>
              </a:rPr>
              <a:t>The Youth Congress</a:t>
            </a:r>
          </a:p>
        </p:txBody>
      </p:sp>
      <p:sp>
        <p:nvSpPr>
          <p:cNvPr id="17411" name="Subtitle 3"/>
          <p:cNvSpPr>
            <a:spLocks noGrp="1"/>
          </p:cNvSpPr>
          <p:nvPr>
            <p:ph type="subTitle" idx="1"/>
          </p:nvPr>
        </p:nvSpPr>
        <p:spPr bwMode="auto">
          <a:xfrm rot="21060000">
            <a:off x="2551113" y="4991100"/>
            <a:ext cx="6400800" cy="91440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>
              <a:spcAft>
                <a:spcPct val="0"/>
              </a:spcAft>
            </a:pPr>
            <a:r>
              <a:rPr lang="en-US" i="1" smtClean="0">
                <a:solidFill>
                  <a:srgbClr val="FFCC00"/>
                </a:solidFill>
              </a:rPr>
              <a:t>The real youth agent </a:t>
            </a:r>
          </a:p>
        </p:txBody>
      </p:sp>
      <p:pic>
        <p:nvPicPr>
          <p:cNvPr id="17412" name="Picture Placeholder 4"/>
          <p:cNvPicPr>
            <a:picLocks noGrp="1"/>
          </p:cNvPicPr>
          <p:nvPr>
            <p:ph type="pic" idx="13"/>
          </p:nvPr>
        </p:nvPicPr>
        <p:blipFill>
          <a:blip r:embed="rId2"/>
          <a:srcRect l="8179" r="8179"/>
          <a:stretch>
            <a:fillRect/>
          </a:stretch>
        </p:blipFill>
        <p:spPr bwMode="auto">
          <a:xfrm rot="21068552">
            <a:off x="557213" y="396875"/>
            <a:ext cx="3922712" cy="2805113"/>
          </a:xfrm>
          <a:prstGeom prst="rect">
            <a:avLst/>
          </a:prstGeom>
          <a:ln w="9525">
            <a:noFill/>
          </a:ln>
        </p:spPr>
      </p:pic>
    </p:spTree>
  </p:cSld>
  <p:clrMapOvr>
    <a:masterClrMapping/>
  </p:clrMapOvr>
  <p:transition spd="slow">
    <p:fade/>
    <p:sndAc>
      <p:endSnd/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COVID-19 in Africa </a:t>
            </a:r>
          </a:p>
        </p:txBody>
      </p:sp>
      <p:sp>
        <p:nvSpPr>
          <p:cNvPr id="18435" name="Content Placeholder 4"/>
          <p:cNvSpPr>
            <a:spLocks noGrp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endParaRPr lang="en-US" sz="2800" smtClean="0">
              <a:effectLst/>
            </a:endParaRPr>
          </a:p>
          <a:p>
            <a:pPr marL="0" indent="0">
              <a:buFontTx/>
              <a:buNone/>
            </a:pPr>
            <a:r>
              <a:rPr lang="en-US" altLang="en-US" sz="2800" smtClean="0">
                <a:effectLst/>
              </a:rPr>
              <a:t>“</a:t>
            </a:r>
            <a:r>
              <a:rPr lang="en-US" sz="2800" smtClean="0">
                <a:effectLst/>
              </a:rPr>
              <a:t>Although the number of COVID-19 cases in Africa is quite low compared to other regions, the true extent of the pandemic</a:t>
            </a:r>
            <a:r>
              <a:rPr lang="en-US" altLang="en-US" sz="2800" smtClean="0">
                <a:effectLst/>
              </a:rPr>
              <a:t>’</a:t>
            </a:r>
            <a:r>
              <a:rPr lang="en-US" sz="2800" smtClean="0">
                <a:effectLst/>
              </a:rPr>
              <a:t>s impact remains unclear</a:t>
            </a:r>
            <a:r>
              <a:rPr lang="en-US" altLang="en-US" sz="2800" smtClean="0">
                <a:effectLst/>
              </a:rPr>
              <a:t>”</a:t>
            </a:r>
            <a:r>
              <a:rPr lang="en-US" sz="2800" smtClean="0">
                <a:effectLst/>
              </a:rPr>
              <a:t> </a:t>
            </a:r>
          </a:p>
        </p:txBody>
      </p:sp>
    </p:spTree>
  </p:cSld>
  <p:clrMapOvr>
    <a:masterClrMapping/>
  </p:clrMapOvr>
  <p:transition spd="slow">
    <p:fade/>
    <p:sndAc>
      <p:endSnd/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Youth and COVID-19 </a:t>
            </a:r>
          </a:p>
        </p:txBody>
      </p:sp>
      <p:sp>
        <p:nvSpPr>
          <p:cNvPr id="19459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029075" y="3024188"/>
            <a:ext cx="4733925" cy="337661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Tx/>
              <a:buNone/>
            </a:pPr>
            <a:r>
              <a:rPr lang="en-US" altLang="en-US" smtClean="0">
                <a:effectLst/>
              </a:rPr>
              <a:t>“</a:t>
            </a:r>
            <a:r>
              <a:rPr lang="en-US" smtClean="0">
                <a:effectLst/>
              </a:rPr>
              <a:t> The pandemic has had impacts on jobs, livelihoods, education, rights and mental well-being.</a:t>
            </a:r>
            <a:r>
              <a:rPr lang="en-US" altLang="en-US" smtClean="0">
                <a:effectLst/>
              </a:rPr>
              <a:t>”</a:t>
            </a:r>
            <a:endParaRPr lang="en-US" altLang="ja-JP" smtClean="0">
              <a:effectLst/>
            </a:endParaRPr>
          </a:p>
          <a:p>
            <a:pPr marL="0" indent="0">
              <a:buFontTx/>
              <a:buNone/>
            </a:pPr>
            <a:r>
              <a:rPr lang="en-US" altLang="en-US" smtClean="0">
                <a:effectLst/>
              </a:rPr>
              <a:t>“</a:t>
            </a:r>
            <a:r>
              <a:rPr lang="en-US" smtClean="0">
                <a:effectLst/>
              </a:rPr>
              <a:t>The impact of the pandemic on young people to be systematic, deep and disproportionate. It has been particularly hard on young women, younger youth and youth in lower-income countries.</a:t>
            </a:r>
            <a:r>
              <a:rPr lang="en-US" altLang="en-US" smtClean="0">
                <a:effectLst/>
              </a:rPr>
              <a:t>”</a:t>
            </a:r>
            <a:endParaRPr lang="en-US" altLang="ja-JP" smtClean="0">
              <a:effectLst/>
            </a:endParaRPr>
          </a:p>
          <a:p>
            <a:pPr marL="0" indent="0" eaLnBrk="1" hangingPunct="1">
              <a:buFontTx/>
              <a:buNone/>
            </a:pPr>
            <a:endParaRPr lang="en-US" smtClean="0">
              <a:effectLst/>
            </a:endParaRPr>
          </a:p>
          <a:p>
            <a:pPr marL="0" indent="0" eaLnBrk="1" hangingPunct="1">
              <a:buFontTx/>
              <a:buNone/>
            </a:pPr>
            <a:endParaRPr lang="en-GB" smtClean="0">
              <a:effectLst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698500" y="3024188"/>
            <a:ext cx="3214688" cy="337661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Reports By: </a:t>
            </a:r>
          </a:p>
          <a:p>
            <a:pPr marL="0" indent="0"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International Labour Organizations</a:t>
            </a:r>
          </a:p>
          <a:p>
            <a:pPr marL="0" indent="0"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The Youth Congress </a:t>
            </a:r>
          </a:p>
        </p:txBody>
      </p:sp>
    </p:spTree>
  </p:cSld>
  <p:clrMapOvr>
    <a:masterClrMapping/>
  </p:clrMapOvr>
  <p:transition spd="slow">
    <p:fade/>
    <p:sndAc>
      <p:endSnd/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3079750" y="128588"/>
            <a:ext cx="6064250" cy="1619250"/>
          </a:xfrm>
        </p:spPr>
        <p:txBody>
          <a:bodyPr/>
          <a:lstStyle/>
          <a:p>
            <a:pPr eaLnBrk="1" hangingPunct="1"/>
            <a:r>
              <a:rPr lang="en-US" sz="4400" smtClean="0"/>
              <a:t>Impact of COVID-19 on youth livelihoods </a:t>
            </a:r>
          </a:p>
        </p:txBody>
      </p:sp>
      <p:sp>
        <p:nvSpPr>
          <p:cNvPr id="20483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4254500" y="1898650"/>
            <a:ext cx="4710113" cy="434975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altLang="en-US" sz="2800" smtClean="0"/>
              <a:t>“</a:t>
            </a:r>
            <a:r>
              <a:rPr lang="en-US" sz="2800" smtClean="0"/>
              <a:t>COVID-19 pandemic has had huge negative impact on youth businesses and livelihoods.</a:t>
            </a:r>
            <a:r>
              <a:rPr lang="en-US" altLang="en-US" sz="2800" smtClean="0"/>
              <a:t>”</a:t>
            </a:r>
            <a:endParaRPr lang="en-US" sz="2800" smtClean="0"/>
          </a:p>
        </p:txBody>
      </p:sp>
      <p:pic>
        <p:nvPicPr>
          <p:cNvPr id="3" name="Picture Placeholder 2" descr="Covid 19 Korogocho 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/>
            </a:extLst>
          </a:blip>
          <a:srcRect l="9130" r="9130"/>
          <a:stretch>
            <a:fillRect/>
          </a:stretch>
        </p:blipFill>
        <p:spPr/>
      </p:pic>
    </p:spTree>
  </p:cSld>
  <p:clrMapOvr>
    <a:masterClrMapping/>
  </p:clrMapOvr>
  <p:transition spd="slow">
    <p:fade/>
    <p:sndAc>
      <p:endSnd/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371975" y="990600"/>
            <a:ext cx="4605338" cy="933450"/>
          </a:xfrm>
        </p:spPr>
        <p:txBody>
          <a:bodyPr/>
          <a:lstStyle/>
          <a:p>
            <a:pPr eaLnBrk="1" hangingPunct="1"/>
            <a:r>
              <a:rPr lang="en-US" sz="4400" smtClean="0"/>
              <a:t>Call for Action </a:t>
            </a:r>
          </a:p>
        </p:txBody>
      </p:sp>
      <p:sp>
        <p:nvSpPr>
          <p:cNvPr id="21507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4478338" y="2112963"/>
            <a:ext cx="4284662" cy="4287837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2400" smtClean="0">
              <a:solidFill>
                <a:srgbClr val="000000"/>
              </a:solidFill>
            </a:endParaRPr>
          </a:p>
          <a:p>
            <a:pPr eaLnBrk="1" hangingPunct="1"/>
            <a:endParaRPr lang="en-US" sz="2400" smtClean="0">
              <a:solidFill>
                <a:srgbClr val="000000"/>
              </a:solidFill>
            </a:endParaRPr>
          </a:p>
          <a:p>
            <a:r>
              <a:rPr lang="en-US" sz="2400" smtClean="0"/>
              <a:t> </a:t>
            </a:r>
          </a:p>
          <a:p>
            <a:r>
              <a:rPr lang="en-US" altLang="en-US" sz="2400" smtClean="0"/>
              <a:t>“</a:t>
            </a:r>
            <a:r>
              <a:rPr lang="en-US" sz="2400" smtClean="0"/>
              <a:t>Every effort must be made to support youth to build back better</a:t>
            </a:r>
            <a:r>
              <a:rPr lang="en-US" altLang="en-US" sz="2400" smtClean="0"/>
              <a:t>”</a:t>
            </a:r>
            <a:endParaRPr lang="en-US" sz="2400" smtClean="0">
              <a:solidFill>
                <a:srgbClr val="000000"/>
              </a:solidFill>
            </a:endParaRPr>
          </a:p>
        </p:txBody>
      </p:sp>
      <p:pic>
        <p:nvPicPr>
          <p:cNvPr id="3" name="Picture Placeholder 2" descr="XT1X5330_DxO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/>
            </a:extLst>
          </a:blip>
          <a:srcRect t="3190" b="3190"/>
          <a:stretch>
            <a:fillRect/>
          </a:stretch>
        </p:blipFill>
        <p:spPr/>
      </p:pic>
    </p:spTree>
  </p:cSld>
  <p:clrMapOvr>
    <a:masterClrMapping/>
  </p:clrMapOvr>
  <p:transition spd="slow">
    <p:fade/>
    <p:sndAc>
      <p:endSnd/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ctrTitle"/>
          </p:nvPr>
        </p:nvSpPr>
        <p:spPr>
          <a:xfrm rot="21042312">
            <a:off x="1249363" y="3563938"/>
            <a:ext cx="7323137" cy="1612900"/>
          </a:xfrm>
        </p:spPr>
        <p:txBody>
          <a:bodyPr/>
          <a:lstStyle/>
          <a:p>
            <a:pPr eaLnBrk="1" hangingPunct="1"/>
            <a:r>
              <a:rPr lang="en-US" smtClean="0"/>
              <a:t>Thank You </a:t>
            </a:r>
          </a:p>
        </p:txBody>
      </p:sp>
      <p:sp>
        <p:nvSpPr>
          <p:cNvPr id="22531" name="Subtitle 3"/>
          <p:cNvSpPr>
            <a:spLocks noGrp="1"/>
          </p:cNvSpPr>
          <p:nvPr>
            <p:ph type="subTitle" idx="1"/>
          </p:nvPr>
        </p:nvSpPr>
        <p:spPr bwMode="auto">
          <a:xfrm rot="21060000">
            <a:off x="2578100" y="4987925"/>
            <a:ext cx="6400800" cy="1274763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Aft>
                <a:spcPct val="0"/>
              </a:spcAft>
            </a:pPr>
            <a:r>
              <a:rPr lang="en-US" sz="2200" smtClean="0"/>
              <a:t>FaceBook: Raphael Obonyo </a:t>
            </a:r>
          </a:p>
          <a:p>
            <a:pPr eaLnBrk="1" hangingPunct="1">
              <a:lnSpc>
                <a:spcPct val="80000"/>
              </a:lnSpc>
              <a:spcAft>
                <a:spcPct val="0"/>
              </a:spcAft>
            </a:pPr>
            <a:r>
              <a:rPr lang="en-US" sz="2200" smtClean="0"/>
              <a:t>Twitter: @RaphaelObonyo </a:t>
            </a:r>
          </a:p>
          <a:p>
            <a:pPr eaLnBrk="1" hangingPunct="1">
              <a:lnSpc>
                <a:spcPct val="80000"/>
              </a:lnSpc>
              <a:spcAft>
                <a:spcPct val="0"/>
              </a:spcAft>
            </a:pPr>
            <a:r>
              <a:rPr lang="en-US" sz="2200" smtClean="0"/>
              <a:t>Email: </a:t>
            </a:r>
            <a:r>
              <a:rPr lang="en-US" sz="2200" smtClean="0">
                <a:hlinkClick r:id="rId2"/>
              </a:rPr>
              <a:t>raphojuma@hotmail.com</a:t>
            </a:r>
            <a:endParaRPr lang="en-US" sz="2200" smtClean="0"/>
          </a:p>
          <a:p>
            <a:pPr eaLnBrk="1" hangingPunct="1">
              <a:lnSpc>
                <a:spcPct val="80000"/>
              </a:lnSpc>
              <a:spcAft>
                <a:spcPct val="0"/>
              </a:spcAft>
            </a:pPr>
            <a:r>
              <a:rPr lang="en-US" sz="2200" smtClean="0"/>
              <a:t>www.theyouthcongress.org</a:t>
            </a:r>
          </a:p>
        </p:txBody>
      </p:sp>
      <p:pic>
        <p:nvPicPr>
          <p:cNvPr id="9" name="Picture Placeholder 8" descr="Raphael Obonyo picture.jpg"/>
          <p:cNvPicPr>
            <a:picLocks noGrp="1" noChangeAspect="1"/>
          </p:cNvPicPr>
          <p:nvPr>
            <p:ph type="pic" idx="13"/>
          </p:nvPr>
        </p:nvPicPr>
        <p:blipFill>
          <a:blip r:embed="rId3" cstate="print">
            <a:extLst>
              <a:ext uri="{28A0092B-C50C-407E-A947-70E740481C1C}"/>
            </a:extLst>
          </a:blip>
          <a:srcRect l="3367" r="3367"/>
          <a:stretch>
            <a:fillRect/>
          </a:stretch>
        </p:blipFill>
        <p:spPr/>
      </p:pic>
    </p:spTree>
  </p:cSld>
  <p:clrMapOvr>
    <a:masterClrMapping/>
  </p:clrMapOvr>
  <p:transition spd="slow">
    <p:fade/>
    <p:sndAc>
      <p:endSnd/>
    </p:sndAc>
  </p:transition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</a:majorFont>
      <a:minorFont>
        <a:latin typeface="Arial Rounded MT Bold"/>
        <a:ea typeface=""/>
        <a:cs typeface=""/>
        <a:font script="Jpan" typeface="ＭＳ Ｐゴシック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1016</TotalTime>
  <Words>155</Words>
  <Application>Microsoft Office PowerPoint</Application>
  <PresentationFormat>On-screen Show (4:3)</PresentationFormat>
  <Paragraphs>30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 Rounded MT Bold</vt:lpstr>
      <vt:lpstr>MS PGothic</vt:lpstr>
      <vt:lpstr>Arial</vt:lpstr>
      <vt:lpstr>Calibri</vt:lpstr>
      <vt:lpstr>Sky</vt:lpstr>
      <vt:lpstr>Impact of COVID-19 on vulnerable groups (youth)</vt:lpstr>
      <vt:lpstr>The Youth Congress</vt:lpstr>
      <vt:lpstr>COVID-19 in Africa </vt:lpstr>
      <vt:lpstr>Youth and COVID-19 </vt:lpstr>
      <vt:lpstr>Impact of COVID-19 on youth livelihoods </vt:lpstr>
      <vt:lpstr>Call for Action </vt:lpstr>
      <vt:lpstr>Thank You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Youth Congress</dc:title>
  <dc:creator>Henry Ogola</dc:creator>
  <cp:lastModifiedBy>Owner</cp:lastModifiedBy>
  <cp:revision>42</cp:revision>
  <dcterms:created xsi:type="dcterms:W3CDTF">2018-02-16T10:22:47Z</dcterms:created>
  <dcterms:modified xsi:type="dcterms:W3CDTF">2021-10-04T09:41:26Z</dcterms:modified>
</cp:coreProperties>
</file>